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3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9841" autoAdjust="0"/>
  </p:normalViewPr>
  <p:slideViewPr>
    <p:cSldViewPr snapToGrid="0">
      <p:cViewPr varScale="1">
        <p:scale>
          <a:sx n="54" d="100"/>
          <a:sy n="54" d="100"/>
        </p:scale>
        <p:origin x="11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77195C-04C0-4755-87B6-4D9C278FBF64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0D1678-A5F9-4E2F-AB8E-CBA4BE816F2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6036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ja-JP" altLang="en-US" dirty="0"/>
              <a:t>甲南大学の三林です</a:t>
            </a:r>
            <a:r>
              <a:rPr kumimoji="1" lang="en-US" altLang="ja-JP" dirty="0"/>
              <a:t>.</a:t>
            </a:r>
          </a:p>
          <a:p>
            <a:r>
              <a:rPr kumimoji="1" lang="ja-JP" altLang="en-US" dirty="0"/>
              <a:t>今回我々は、学習者英語によくみられる</a:t>
            </a:r>
            <a:r>
              <a:rPr kumimoji="1" lang="en-US" altLang="ja-JP" dirty="0"/>
              <a:t>be</a:t>
            </a:r>
            <a:r>
              <a:rPr kumimoji="1" lang="ja-JP" altLang="en-US" dirty="0"/>
              <a:t>動詞の過剰一般化誤りについて研究を行いました</a:t>
            </a:r>
            <a:r>
              <a:rPr kumimoji="1" lang="en-US" altLang="ja-JP" dirty="0"/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dirty="0"/>
              <a:t>be</a:t>
            </a:r>
            <a:r>
              <a:rPr kumimoji="1" lang="ja-JP" altLang="en-US" dirty="0"/>
              <a:t>動詞の過剰一般化誤りとは、</a:t>
            </a:r>
            <a:r>
              <a:rPr kumimoji="1" lang="en-US" altLang="ja-JP" dirty="0"/>
              <a:t>’</a:t>
            </a:r>
            <a:r>
              <a:rPr kumimoji="1" lang="en-US" altLang="ja-JP" dirty="0" err="1"/>
              <a:t>takamatsu</a:t>
            </a:r>
            <a:r>
              <a:rPr kumimoji="1" lang="en-US" altLang="ja-JP" dirty="0"/>
              <a:t> is summer’</a:t>
            </a:r>
            <a:r>
              <a:rPr kumimoji="1" lang="ja-JP" altLang="en-US" dirty="0" err="1"/>
              <a:t>のように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Is-a</a:t>
            </a:r>
            <a:r>
              <a:rPr kumimoji="1" lang="ja-JP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関係にないような主語と補語を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</a:t>
            </a:r>
            <a:r>
              <a:rPr kumimoji="1" lang="ja-JP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動詞でつなげた誤りを意味します</a:t>
            </a:r>
            <a:r>
              <a:rPr kumimoji="1" lang="en-US" altLang="ja-JP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kumimoji="1" lang="en-US" altLang="ja-JP" dirty="0"/>
          </a:p>
          <a:p>
            <a:r>
              <a:rPr kumimoji="1" lang="ja-JP" altLang="en-US" dirty="0"/>
              <a:t>意味的な関係が同一でない主語と補語を</a:t>
            </a:r>
            <a:r>
              <a:rPr kumimoji="1" lang="en-US" altLang="ja-JP" dirty="0"/>
              <a:t>be</a:t>
            </a:r>
            <a:r>
              <a:rPr kumimoji="1" lang="ja-JP" altLang="en-US" dirty="0"/>
              <a:t>動詞でつなげる誤りを指します</a:t>
            </a:r>
            <a:r>
              <a:rPr kumimoji="1" lang="en-US" altLang="ja-JP" dirty="0"/>
              <a:t>.</a:t>
            </a:r>
          </a:p>
          <a:p>
            <a:r>
              <a:rPr kumimoji="1" lang="ja-JP" altLang="en-US" dirty="0"/>
              <a:t>これらは英語学習者に多く見られる間違いであります</a:t>
            </a:r>
            <a:r>
              <a:rPr kumimoji="1" lang="en-US" altLang="ja-JP" dirty="0"/>
              <a:t>.</a:t>
            </a:r>
          </a:p>
          <a:p>
            <a:r>
              <a:rPr kumimoji="1" lang="ja-JP" altLang="en-US" dirty="0"/>
              <a:t>これらの背景から以下のリサーチクエスチョンを立て調査しました</a:t>
            </a:r>
            <a:r>
              <a:rPr kumimoji="1" lang="en-US" altLang="ja-JP" dirty="0"/>
              <a:t>.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0D1678-A5F9-4E2F-AB8E-CBA4BE816F2B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1025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0D1678-A5F9-4E2F-AB8E-CBA4BE816F2B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3226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3694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69982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290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2396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25473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45017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29998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350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23829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1142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00293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D10B737A-3EDD-4C81-9EF4-A8A5778F075F}" type="datetimeFigureOut">
              <a:rPr kumimoji="1" lang="ja-JP" altLang="en-US" smtClean="0"/>
              <a:t>2018/10/4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2DC825E4-0A83-43C8-B6D5-C0F6D9234C2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76953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4" r:id="rId1"/>
    <p:sldLayoutId id="2147483865" r:id="rId2"/>
    <p:sldLayoutId id="2147483866" r:id="rId3"/>
    <p:sldLayoutId id="2147483867" r:id="rId4"/>
    <p:sldLayoutId id="2147483868" r:id="rId5"/>
    <p:sldLayoutId id="2147483869" r:id="rId6"/>
    <p:sldLayoutId id="2147483870" r:id="rId7"/>
    <p:sldLayoutId id="2147483871" r:id="rId8"/>
    <p:sldLayoutId id="2147483872" r:id="rId9"/>
    <p:sldLayoutId id="2147483873" r:id="rId10"/>
    <p:sldLayoutId id="214748387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kumimoji="1"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kumimoji="1"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488DF7-876E-4AF8-AEF0-951F4A174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2666" y="365124"/>
            <a:ext cx="11156747" cy="6110831"/>
          </a:xfrm>
        </p:spPr>
        <p:txBody>
          <a:bodyPr>
            <a:normAutofit/>
          </a:bodyPr>
          <a:lstStyle/>
          <a:p>
            <a:pPr algn="ctr"/>
            <a:r>
              <a:rPr lang="ja-JP" altLang="en-US" dirty="0"/>
              <a:t>学習者英語における</a:t>
            </a:r>
            <a:r>
              <a:rPr lang="en-US" altLang="ja-JP" dirty="0"/>
              <a:t>be</a:t>
            </a:r>
            <a:r>
              <a:rPr lang="ja-JP" altLang="en-US" dirty="0"/>
              <a:t>動詞の過剰一般化</a:t>
            </a:r>
            <a:br>
              <a:rPr lang="en-US" altLang="ja-JP" dirty="0"/>
            </a:br>
            <a:r>
              <a:rPr lang="ja-JP" altLang="en-US" dirty="0"/>
              <a:t>誤りの傾向の分析</a:t>
            </a:r>
            <a:br>
              <a:rPr lang="en-US" altLang="ja-JP" sz="2400" dirty="0"/>
            </a:br>
            <a:br>
              <a:rPr lang="en-US" altLang="ja-JP" sz="2400" dirty="0"/>
            </a:br>
            <a:r>
              <a:rPr lang="en-US" altLang="ja-JP" sz="2800" dirty="0"/>
              <a:t>†</a:t>
            </a:r>
            <a:r>
              <a:rPr lang="ja-JP" altLang="en-US" sz="2800" dirty="0"/>
              <a:t>三林亮太，</a:t>
            </a:r>
            <a:r>
              <a:rPr lang="en-US" altLang="ja-JP" sz="2800" dirty="0"/>
              <a:t> †</a:t>
            </a:r>
            <a:r>
              <a:rPr lang="ja-JP" altLang="en-US" sz="2800" dirty="0"/>
              <a:t>川崎智憲，</a:t>
            </a:r>
            <a:r>
              <a:rPr lang="en-US" altLang="ja-JP" sz="2800" dirty="0"/>
              <a:t> ‡</a:t>
            </a:r>
            <a:r>
              <a:rPr lang="ja-JP" altLang="en-US" sz="2800" dirty="0"/>
              <a:t>古川漱一，</a:t>
            </a:r>
            <a:r>
              <a:rPr lang="en-US" altLang="ja-JP" sz="2800" dirty="0"/>
              <a:t> ‡</a:t>
            </a:r>
            <a:r>
              <a:rPr lang="ja-JP" altLang="en-US" sz="2800" dirty="0"/>
              <a:t>西雅大，</a:t>
            </a:r>
            <a:r>
              <a:rPr lang="en-US" altLang="ja-JP" sz="2800" dirty="0"/>
              <a:t> †</a:t>
            </a:r>
            <a:r>
              <a:rPr lang="ja-JP" altLang="en-US" sz="2800" dirty="0"/>
              <a:t>永田亮，</a:t>
            </a:r>
            <a:r>
              <a:rPr lang="en-US" altLang="ja-JP" sz="2800" dirty="0"/>
              <a:t> ‡</a:t>
            </a:r>
            <a:r>
              <a:rPr lang="ja-JP" altLang="en-US" sz="2800" dirty="0"/>
              <a:t>乙武北斗</a:t>
            </a:r>
            <a:br>
              <a:rPr lang="en-US" altLang="ja-JP" sz="2800" dirty="0"/>
            </a:br>
            <a:r>
              <a:rPr lang="en-US" altLang="ja-JP" sz="2800" dirty="0"/>
              <a:t>†</a:t>
            </a:r>
            <a:r>
              <a:rPr lang="ja-JP" altLang="en-US" sz="2800" dirty="0"/>
              <a:t>甲南大学</a:t>
            </a:r>
            <a:br>
              <a:rPr lang="en-US" altLang="ja-JP" sz="2800" dirty="0"/>
            </a:br>
            <a:r>
              <a:rPr lang="en-US" altLang="ja-JP" sz="2800" dirty="0"/>
              <a:t>‡</a:t>
            </a:r>
            <a:r>
              <a:rPr lang="ja-JP" altLang="en-US" sz="2800" dirty="0"/>
              <a:t>福岡大学</a:t>
            </a:r>
            <a:endParaRPr kumimoji="1" lang="ja-JP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593569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2F47AA2-4077-473A-BD92-1072B4AB0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995" y="505132"/>
            <a:ext cx="10809962" cy="5847735"/>
          </a:xfrm>
        </p:spPr>
        <p:txBody>
          <a:bodyPr>
            <a:normAutofit fontScale="85000" lnSpcReduction="20000"/>
          </a:bodyPr>
          <a:lstStyle/>
          <a:p>
            <a:r>
              <a:rPr kumimoji="1" lang="ja-JP" altLang="en-US" sz="4300" dirty="0"/>
              <a:t>背景</a:t>
            </a:r>
            <a:endParaRPr kumimoji="1" lang="en-US" altLang="ja-JP" sz="4300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pPr marL="45720" indent="0">
              <a:buNone/>
            </a:pPr>
            <a:endParaRPr lang="en-US" altLang="ja-JP" dirty="0"/>
          </a:p>
          <a:p>
            <a:pPr marL="45720" indent="0">
              <a:buNone/>
            </a:pPr>
            <a:endParaRPr kumimoji="1" lang="en-US" altLang="ja-JP" dirty="0"/>
          </a:p>
          <a:p>
            <a:pPr marL="45720" indent="0">
              <a:buNone/>
            </a:pPr>
            <a:endParaRPr kumimoji="1" lang="en-US" altLang="ja-JP" dirty="0"/>
          </a:p>
          <a:p>
            <a:pPr marL="45720" indent="0">
              <a:buNone/>
            </a:pPr>
            <a:endParaRPr kumimoji="1" lang="en-US" altLang="ja-JP" dirty="0"/>
          </a:p>
          <a:p>
            <a:pPr marL="45720" indent="0">
              <a:buNone/>
            </a:pPr>
            <a:endParaRPr kumimoji="1" lang="en-US" altLang="ja-JP" sz="4300" dirty="0"/>
          </a:p>
          <a:p>
            <a:r>
              <a:rPr lang="ja-JP" altLang="en-US" sz="4300" dirty="0"/>
              <a:t>リサーチクエスチョン</a:t>
            </a:r>
            <a:endParaRPr lang="en-US" altLang="ja-JP" sz="4300" dirty="0"/>
          </a:p>
          <a:p>
            <a:r>
              <a:rPr lang="en-US" altLang="ja-JP" sz="2800" dirty="0"/>
              <a:t>be</a:t>
            </a:r>
            <a:r>
              <a:rPr lang="ja-JP" altLang="en-US" sz="2800" dirty="0"/>
              <a:t>動詞の過剰一般化誤りにはどのようなものがあるか</a:t>
            </a:r>
            <a:r>
              <a:rPr lang="en-US" altLang="ja-JP" sz="2800" dirty="0"/>
              <a:t>.</a:t>
            </a:r>
          </a:p>
          <a:p>
            <a:r>
              <a:rPr lang="ja-JP" altLang="en-US" sz="2800" dirty="0"/>
              <a:t>主語と補語の組み合わせによって誤りかどうかが決まるのか</a:t>
            </a:r>
            <a:r>
              <a:rPr lang="en-US" altLang="ja-JP" sz="2800" dirty="0"/>
              <a:t>.</a:t>
            </a:r>
          </a:p>
          <a:p>
            <a:r>
              <a:rPr lang="ja-JP" altLang="en-US" sz="2800" dirty="0"/>
              <a:t>また，誤りであった場合誤りの種類は一意に決まるのか</a:t>
            </a:r>
            <a:r>
              <a:rPr lang="en-US" altLang="ja-JP" sz="2800" dirty="0"/>
              <a:t>.</a:t>
            </a:r>
          </a:p>
        </p:txBody>
      </p:sp>
      <p:sp>
        <p:nvSpPr>
          <p:cNvPr id="6" name="等号否定 5">
            <a:extLst>
              <a:ext uri="{FF2B5EF4-FFF2-40B4-BE49-F238E27FC236}">
                <a16:creationId xmlns:a16="http://schemas.microsoft.com/office/drawing/2014/main" id="{68497522-EDC0-4566-A6B3-0A9E0B1764A7}"/>
              </a:ext>
            </a:extLst>
          </p:cNvPr>
          <p:cNvSpPr/>
          <p:nvPr/>
        </p:nvSpPr>
        <p:spPr>
          <a:xfrm>
            <a:off x="5302825" y="1909329"/>
            <a:ext cx="1586347" cy="690277"/>
          </a:xfrm>
          <a:prstGeom prst="mathNotEqua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27C2290F-0820-4A84-940C-7A409AACCD36}"/>
              </a:ext>
            </a:extLst>
          </p:cNvPr>
          <p:cNvSpPr txBox="1"/>
          <p:nvPr/>
        </p:nvSpPr>
        <p:spPr>
          <a:xfrm>
            <a:off x="8155492" y="3488178"/>
            <a:ext cx="16726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chemeClr val="accent2"/>
                </a:solidFill>
              </a:rPr>
              <a:t>summer.</a:t>
            </a:r>
            <a:endParaRPr kumimoji="1" lang="ja-JP" altLang="en-US" sz="3200" dirty="0">
              <a:solidFill>
                <a:schemeClr val="accent2"/>
              </a:solidFill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2088350F-E77A-44CF-BFC9-996B66AAF812}"/>
              </a:ext>
            </a:extLst>
          </p:cNvPr>
          <p:cNvSpPr txBox="1"/>
          <p:nvPr/>
        </p:nvSpPr>
        <p:spPr>
          <a:xfrm>
            <a:off x="1971795" y="3458018"/>
            <a:ext cx="22673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chemeClr val="accent2"/>
                </a:solidFill>
              </a:rPr>
              <a:t>*Takamatsu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9093BA1-7858-4D11-9209-5CD4E937FA0A}"/>
              </a:ext>
            </a:extLst>
          </p:cNvPr>
          <p:cNvSpPr txBox="1"/>
          <p:nvPr/>
        </p:nvSpPr>
        <p:spPr>
          <a:xfrm>
            <a:off x="5873020" y="3457927"/>
            <a:ext cx="4459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>
                <a:solidFill>
                  <a:schemeClr val="accent2"/>
                </a:solidFill>
              </a:rPr>
              <a:t>is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0ADF74FC-0582-4BF2-B4AA-AB3279FCCB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099" y="1029344"/>
            <a:ext cx="3689804" cy="2470034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96C5814D-C129-441E-9856-C47B3AADF0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923" y="1020755"/>
            <a:ext cx="3700974" cy="246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948745"/>
      </p:ext>
    </p:extLst>
  </p:cSld>
  <p:clrMapOvr>
    <a:masterClrMapping/>
  </p:clrMapOvr>
</p:sld>
</file>

<file path=ppt/theme/theme1.xml><?xml version="1.0" encoding="utf-8"?>
<a:theme xmlns:a="http://schemas.openxmlformats.org/drawingml/2006/main" name="基礎">
  <a:themeElements>
    <a:clrScheme name="基礎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基礎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基礎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D9D01AC2-EE7D-4E49-99EE-8E62E4E7E8A7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基礎</Template>
  <TotalTime>1187</TotalTime>
  <Words>167</Words>
  <Application>Microsoft Office PowerPoint</Application>
  <PresentationFormat>ワイド画面</PresentationFormat>
  <Paragraphs>25</Paragraphs>
  <Slides>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6" baseType="lpstr">
      <vt:lpstr>ＭＳ ゴシック</vt:lpstr>
      <vt:lpstr>游ゴシック</vt:lpstr>
      <vt:lpstr>Corbel</vt:lpstr>
      <vt:lpstr>基礎</vt:lpstr>
      <vt:lpstr>学習者英語におけるbe動詞の過剰一般化 誤りの傾向の分析  †三林亮太， †川崎智憲， ‡古川漱一， ‡西雅大， †永田亮， ‡乙武北斗 †甲南大学 ‡福岡大学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学習者英語におけるbe動詞の過剰一般化誤りの傾向の分析</dc:title>
  <dc:creator>チャーリー</dc:creator>
  <cp:lastModifiedBy>三林亮太</cp:lastModifiedBy>
  <cp:revision>48</cp:revision>
  <dcterms:created xsi:type="dcterms:W3CDTF">2018-08-15T02:07:08Z</dcterms:created>
  <dcterms:modified xsi:type="dcterms:W3CDTF">2018-10-03T15:06:55Z</dcterms:modified>
</cp:coreProperties>
</file>